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4" r:id="rId3"/>
    <p:sldId id="272" r:id="rId4"/>
    <p:sldId id="273" r:id="rId5"/>
    <p:sldId id="279" r:id="rId6"/>
    <p:sldId id="286" r:id="rId7"/>
    <p:sldId id="285" r:id="rId8"/>
    <p:sldId id="280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9C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40B22-38C2-4E8E-B0F0-3766912504D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D5A1D-ED1B-4C7C-8E8D-B81CFBEF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17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01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8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6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6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6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7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0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3000" r="-3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D7F61-D6FE-4225-BA49-D6A8FBE9F89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549D-79BA-4B5A-ADED-88EDB98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7" y="4008218"/>
            <a:ext cx="9118600" cy="3644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" y="1294886"/>
            <a:ext cx="4319327" cy="56518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377068" y="2153789"/>
            <a:ext cx="1565189" cy="1486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61241" y="1294886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7200" dirty="0">
              <a:ln w="0"/>
              <a:solidFill>
                <a:srgbClr val="FE74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6580" y="2045545"/>
            <a:ext cx="6196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– LỚP 3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2119" y="655322"/>
            <a:ext cx="774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CCA023-A577-4940-BEA9-5E9DF9BA5A18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2"/>
            <a:ext cx="1005205" cy="9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20" y="4696229"/>
            <a:ext cx="2222512" cy="1967878"/>
          </a:xfrm>
          <a:prstGeom prst="rect">
            <a:avLst/>
          </a:prstGeom>
        </p:spPr>
      </p:pic>
      <p:pic>
        <p:nvPicPr>
          <p:cNvPr id="14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19" y="4743528"/>
            <a:ext cx="2203537" cy="19205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5D0FBD-5DE7-4AED-A4AC-AC95C4FC1999}"/>
              </a:ext>
            </a:extLst>
          </p:cNvPr>
          <p:cNvSpPr txBox="1"/>
          <p:nvPr/>
        </p:nvSpPr>
        <p:spPr>
          <a:xfrm>
            <a:off x="2714625" y="1655952"/>
            <a:ext cx="7258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8C443BB-8415-4DFB-BEC0-CB5E121613AB}"/>
              </a:ext>
            </a:extLst>
          </p:cNvPr>
          <p:cNvSpPr txBox="1"/>
          <p:nvPr/>
        </p:nvSpPr>
        <p:spPr>
          <a:xfrm>
            <a:off x="3286125" y="1023878"/>
            <a:ext cx="7258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4F2284D-F22A-4782-9871-D62B167548AE}"/>
              </a:ext>
            </a:extLst>
          </p:cNvPr>
          <p:cNvSpPr txBox="1"/>
          <p:nvPr/>
        </p:nvSpPr>
        <p:spPr>
          <a:xfrm>
            <a:off x="3667125" y="2315491"/>
            <a:ext cx="7258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4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itchFamily="18" charset="0"/>
              </a:rPr>
              <a:t>H</a:t>
            </a:r>
            <a:endParaRPr lang="en-US" sz="5400" b="1" dirty="0">
              <a:solidFill>
                <a:srgbClr val="FFC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0EF426-D550-4099-BD4F-CD4CD9555ECD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2"/>
            <a:ext cx="1005205" cy="9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t="-13000" r="-33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999DBC-2BA3-4AB9-A104-584BA865DA04}"/>
              </a:ext>
            </a:extLst>
          </p:cNvPr>
          <p:cNvSpPr txBox="1"/>
          <p:nvPr/>
        </p:nvSpPr>
        <p:spPr>
          <a:xfrm>
            <a:off x="3048000" y="523400"/>
            <a:ext cx="7343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Quan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xét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</a:rPr>
              <a:t>H</a:t>
            </a: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1FD2EF-97CF-4B00-B103-0A609A3B7CB9}"/>
              </a:ext>
            </a:extLst>
          </p:cNvPr>
          <p:cNvSpPr txBox="1"/>
          <p:nvPr/>
        </p:nvSpPr>
        <p:spPr>
          <a:xfrm>
            <a:off x="771525" y="1348208"/>
            <a:ext cx="9010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Chữ 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hoa </a:t>
            </a: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H</a:t>
            </a:r>
            <a:r>
              <a:rPr lang="vi-VN" sz="28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được tạo bởi mấy nét ? Đó là những nét nào ?</a:t>
            </a:r>
            <a:endParaRPr lang="en-US" sz="2800" b="1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759655-0279-4610-BA93-C84159864B6D}"/>
              </a:ext>
            </a:extLst>
          </p:cNvPr>
          <p:cNvSpPr txBox="1"/>
          <p:nvPr/>
        </p:nvSpPr>
        <p:spPr>
          <a:xfrm>
            <a:off x="723900" y="196990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Chữ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</a:rPr>
              <a:t>hoa 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H</a:t>
            </a:r>
            <a:r>
              <a:rPr lang="vi-VN" sz="280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được tạo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</a:rPr>
              <a:t>bởi </a:t>
            </a:r>
            <a:r>
              <a:rPr lang="vi-VN" sz="2800" smtClean="0">
                <a:solidFill>
                  <a:schemeClr val="bg1"/>
                </a:solidFill>
                <a:latin typeface="Times New Roman" panose="02020603050405020304" pitchFamily="18" charset="0"/>
              </a:rPr>
              <a:t>3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nét.</a:t>
            </a:r>
            <a:endParaRPr lang="en-US" sz="280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C5A832-9D6D-4814-B4EA-1E6A1DF55D39}"/>
              </a:ext>
            </a:extLst>
          </p:cNvPr>
          <p:cNvSpPr txBox="1"/>
          <p:nvPr/>
        </p:nvSpPr>
        <p:spPr>
          <a:xfrm>
            <a:off x="771524" y="2539946"/>
            <a:ext cx="71418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viết chữ </a:t>
            </a:r>
            <a:r>
              <a:rPr lang="vi-VN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H</a:t>
            </a:r>
            <a:r>
              <a:rPr lang="en-US" sz="2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kết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hợp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 </a:t>
            </a:r>
            <a:r>
              <a:rPr lang="en-US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nét: 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 1 là nét cong </a:t>
            </a:r>
            <a:r>
              <a:rPr lang="en-US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trái nối nét lượn ngang.</a:t>
            </a:r>
            <a:endParaRPr lang="en-US" sz="28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en-US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</a:t>
            </a:r>
            <a:r>
              <a:rPr lang="en-US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ét 2 là </a:t>
            </a:r>
            <a:r>
              <a:rPr lang="en-US" sz="2800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khuyết dưới và nét khuyết trên </a:t>
            </a:r>
            <a:r>
              <a:rPr 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nối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liền</a:t>
            </a:r>
            <a:r>
              <a:rPr lang="en-US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 móc dưới. 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 3 là nét thẳng.</a:t>
            </a:r>
            <a:endParaRPr lang="vi-VN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E36543-BE16-4D76-B3A9-4BAF35C18492}"/>
              </a:ext>
            </a:extLst>
          </p:cNvPr>
          <p:cNvSpPr txBox="1"/>
          <p:nvPr/>
        </p:nvSpPr>
        <p:spPr>
          <a:xfrm>
            <a:off x="771524" y="493201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Chữ 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hoa </a:t>
            </a: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H</a:t>
            </a:r>
            <a:r>
              <a:rPr lang="vi-VN" sz="28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cao mấy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ô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l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2592647-C109-4985-8A63-F1DD850038BF}"/>
              </a:ext>
            </a:extLst>
          </p:cNvPr>
          <p:cNvSpPr txBox="1"/>
          <p:nvPr/>
        </p:nvSpPr>
        <p:spPr>
          <a:xfrm>
            <a:off x="771524" y="560053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Chữ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</a:rPr>
              <a:t>hoa 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H</a:t>
            </a:r>
            <a:r>
              <a:rPr lang="vi-VN" sz="280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cao 2 ô l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rưỡi</a:t>
            </a:r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26DEA5-E6B0-47F7-88C4-B6E1936D86A3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2"/>
            <a:ext cx="1005205" cy="979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14314" r="-1151" b="12769"/>
          <a:stretch/>
        </p:blipFill>
        <p:spPr>
          <a:xfrm>
            <a:off x="7913328" y="2231517"/>
            <a:ext cx="3355685" cy="34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3000" t="-13000" r="-33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EF65C9-B6FE-413F-A626-46E0A5C1AE3A}"/>
              </a:ext>
            </a:extLst>
          </p:cNvPr>
          <p:cNvSpPr txBox="1"/>
          <p:nvPr/>
        </p:nvSpPr>
        <p:spPr>
          <a:xfrm>
            <a:off x="3588242" y="409104"/>
            <a:ext cx="619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Hướng</a:t>
            </a:r>
            <a:r>
              <a:rPr lang="en-US" sz="3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dẫn</a:t>
            </a:r>
            <a:r>
              <a:rPr lang="en-US" sz="3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chữ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hoa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</a:rPr>
              <a:t>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pic>
        <p:nvPicPr>
          <p:cNvPr id="2" name="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0771" y="1055435"/>
            <a:ext cx="7430037" cy="51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t="-13000" r="-33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4A8CC2-48F4-4E1C-9E29-0FD0955C6EA0}"/>
              </a:ext>
            </a:extLst>
          </p:cNvPr>
          <p:cNvSpPr txBox="1"/>
          <p:nvPr/>
        </p:nvSpPr>
        <p:spPr>
          <a:xfrm>
            <a:off x="3048000" y="52760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từ ứng dụng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510F32-FD52-46C8-A2A3-94E7992C3068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2"/>
            <a:ext cx="1005205" cy="979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01969"/>
            <a:ext cx="5924840" cy="2413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4BCBB3-4265-4192-BC17-7A1757F10A83}"/>
              </a:ext>
            </a:extLst>
          </p:cNvPr>
          <p:cNvSpPr txBox="1"/>
          <p:nvPr/>
        </p:nvSpPr>
        <p:spPr>
          <a:xfrm>
            <a:off x="931799" y="3915177"/>
            <a:ext cx="6776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Cụm từ trên có những chữ nào được viết hoa?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1F0B0A-A12F-4005-8DA4-CCBAF5AA9155}"/>
              </a:ext>
            </a:extLst>
          </p:cNvPr>
          <p:cNvSpPr txBox="1"/>
          <p:nvPr/>
        </p:nvSpPr>
        <p:spPr>
          <a:xfrm>
            <a:off x="931799" y="4505695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Những chữ nào cao 2 ô li rưỡi?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1019AD2-ECF2-4C70-BBAA-DDDEF779865F}"/>
              </a:ext>
            </a:extLst>
          </p:cNvPr>
          <p:cNvSpPr txBox="1"/>
          <p:nvPr/>
        </p:nvSpPr>
        <p:spPr>
          <a:xfrm>
            <a:off x="931799" y="5085376"/>
            <a:ext cx="7625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 cách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mỗi chữ được viết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3FB232D-B756-48D2-9B62-5263DED568DA}"/>
              </a:ext>
            </a:extLst>
          </p:cNvPr>
          <p:cNvSpPr txBox="1"/>
          <p:nvPr/>
        </p:nvSpPr>
        <p:spPr>
          <a:xfrm>
            <a:off x="896587" y="5663410"/>
            <a:ext cx="104110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một tiếng các con chữ được viết nối liền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 cách giữa các tiếng là một con chữ 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1FAED88-90C7-4453-B1D4-750F00641C11}"/>
              </a:ext>
            </a:extLst>
          </p:cNvPr>
          <p:cNvCxnSpPr>
            <a:cxnSpLocks/>
          </p:cNvCxnSpPr>
          <p:nvPr/>
        </p:nvCxnSpPr>
        <p:spPr>
          <a:xfrm>
            <a:off x="6258060" y="2936383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FAED88-90C7-4453-B1D4-750F00641C11}"/>
              </a:ext>
            </a:extLst>
          </p:cNvPr>
          <p:cNvCxnSpPr>
            <a:cxnSpLocks/>
          </p:cNvCxnSpPr>
          <p:nvPr/>
        </p:nvCxnSpPr>
        <p:spPr>
          <a:xfrm>
            <a:off x="4191000" y="2936383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1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t="-13000" r="-33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86" y="355887"/>
            <a:ext cx="7230341" cy="43671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1519" y="4934728"/>
            <a:ext cx="10168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smtClean="0">
                <a:solidFill>
                  <a:schemeClr val="bg1"/>
                </a:solidFill>
                <a:latin typeface="+mj-lt"/>
              </a:rPr>
              <a:t>    Đồng </a:t>
            </a:r>
            <a:r>
              <a:rPr lang="vi-VN" sz="2800">
                <a:solidFill>
                  <a:schemeClr val="bg1"/>
                </a:solidFill>
                <a:latin typeface="+mj-lt"/>
              </a:rPr>
              <a:t>Nai </a:t>
            </a:r>
            <a:r>
              <a:rPr lang="vi-VN" sz="2800">
                <a:solidFill>
                  <a:schemeClr val="bg1"/>
                </a:solidFill>
                <a:latin typeface="+mj-lt"/>
              </a:rPr>
              <a:t>là </a:t>
            </a:r>
            <a:r>
              <a:rPr lang="vi-VN" sz="2800" smtClean="0">
                <a:solidFill>
                  <a:schemeClr val="bg1"/>
                </a:solidFill>
                <a:latin typeface="+mj-lt"/>
              </a:rPr>
              <a:t>một tỉnh</a:t>
            </a:r>
            <a:r>
              <a:rPr lang="vi-VN" sz="2800">
                <a:solidFill>
                  <a:schemeClr val="bg1"/>
                </a:solidFill>
                <a:latin typeface="+mj-lt"/>
              </a:rPr>
              <a:t> thuộc vùng</a:t>
            </a:r>
            <a:r>
              <a:rPr lang="vi-VN" sz="2800">
                <a:solidFill>
                  <a:schemeClr val="bg1"/>
                </a:solidFill>
                <a:latin typeface="+mj-lt"/>
              </a:rPr>
              <a:t> </a:t>
            </a:r>
            <a:r>
              <a:rPr lang="vi-VN" sz="2800" smtClean="0">
                <a:solidFill>
                  <a:schemeClr val="bg1"/>
                </a:solidFill>
                <a:latin typeface="+mj-lt"/>
              </a:rPr>
              <a:t>Đông Nam Bộ, Việt Nam. </a:t>
            </a:r>
            <a:r>
              <a:rPr lang="vi-VN" sz="2800">
                <a:solidFill>
                  <a:schemeClr val="bg1"/>
                </a:solidFill>
                <a:latin typeface="+mj-lt"/>
              </a:rPr>
              <a:t>Đây là tỉnh đông dân thứ 5 cả nước sau thành phố Hồ Chí Minh, Thủ đô Hà Nội, tỉnh</a:t>
            </a:r>
            <a:r>
              <a:rPr lang="vi-VN" sz="2800">
                <a:solidFill>
                  <a:schemeClr val="bg1"/>
                </a:solidFill>
                <a:latin typeface="+mj-lt"/>
              </a:rPr>
              <a:t> </a:t>
            </a:r>
            <a:r>
              <a:rPr lang="vi-VN" sz="2800" smtClean="0">
                <a:solidFill>
                  <a:schemeClr val="bg1"/>
                </a:solidFill>
                <a:latin typeface="+mj-lt"/>
              </a:rPr>
              <a:t>Nghệ An</a:t>
            </a:r>
            <a:r>
              <a:rPr lang="vi-VN" sz="2800">
                <a:solidFill>
                  <a:schemeClr val="bg1"/>
                </a:solidFill>
                <a:latin typeface="+mj-lt"/>
              </a:rPr>
              <a:t> và tỉnh</a:t>
            </a:r>
            <a:r>
              <a:rPr lang="vi-VN" sz="2800">
                <a:solidFill>
                  <a:schemeClr val="bg1"/>
                </a:solidFill>
                <a:latin typeface="+mj-lt"/>
              </a:rPr>
              <a:t> </a:t>
            </a:r>
            <a:r>
              <a:rPr lang="vi-VN" sz="2800" smtClean="0">
                <a:solidFill>
                  <a:schemeClr val="bg1"/>
                </a:solidFill>
                <a:latin typeface="+mj-lt"/>
              </a:rPr>
              <a:t>Thanh Hóa.</a:t>
            </a:r>
            <a:endParaRPr lang="vi-VN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9901" y="4044041"/>
            <a:ext cx="261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chemeClr val="bg1"/>
                </a:solidFill>
                <a:latin typeface="+mj-lt"/>
              </a:rPr>
              <a:t>Sông Đồng Nai</a:t>
            </a:r>
            <a:endParaRPr lang="vi-VN" sz="28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10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t="-13000" r="-33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4A8CC2-48F4-4E1C-9E29-0FD0955C6EA0}"/>
              </a:ext>
            </a:extLst>
          </p:cNvPr>
          <p:cNvSpPr txBox="1"/>
          <p:nvPr/>
        </p:nvSpPr>
        <p:spPr>
          <a:xfrm>
            <a:off x="3048000" y="52760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từ ứng dụng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510F32-FD52-46C8-A2A3-94E7992C3068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2"/>
            <a:ext cx="1005205" cy="979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4BCBB3-4265-4192-BC17-7A1757F10A83}"/>
              </a:ext>
            </a:extLst>
          </p:cNvPr>
          <p:cNvSpPr txBox="1"/>
          <p:nvPr/>
        </p:nvSpPr>
        <p:spPr>
          <a:xfrm>
            <a:off x="931799" y="3915177"/>
            <a:ext cx="6776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Cụm từ trên có những chữ nào được viết hoa?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1F0B0A-A12F-4005-8DA4-CCBAF5AA9155}"/>
              </a:ext>
            </a:extLst>
          </p:cNvPr>
          <p:cNvSpPr txBox="1"/>
          <p:nvPr/>
        </p:nvSpPr>
        <p:spPr>
          <a:xfrm>
            <a:off x="931799" y="4505695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Những chữ nào cao 2 ô li rưỡi?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1019AD2-ECF2-4C70-BBAA-DDDEF779865F}"/>
              </a:ext>
            </a:extLst>
          </p:cNvPr>
          <p:cNvSpPr txBox="1"/>
          <p:nvPr/>
        </p:nvSpPr>
        <p:spPr>
          <a:xfrm>
            <a:off x="931799" y="5085376"/>
            <a:ext cx="7625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 cách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mỗi chữ được viết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3FB232D-B756-48D2-9B62-5263DED568DA}"/>
              </a:ext>
            </a:extLst>
          </p:cNvPr>
          <p:cNvSpPr txBox="1"/>
          <p:nvPr/>
        </p:nvSpPr>
        <p:spPr>
          <a:xfrm>
            <a:off x="896587" y="5663410"/>
            <a:ext cx="104110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một tiếng các con chữ được viết nối liền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 cách giữa các tiếng là một con chữ 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8" y="1435583"/>
            <a:ext cx="4682118" cy="234105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1FAED88-90C7-4453-B1D4-750F00641C11}"/>
              </a:ext>
            </a:extLst>
          </p:cNvPr>
          <p:cNvCxnSpPr>
            <a:cxnSpLocks/>
          </p:cNvCxnSpPr>
          <p:nvPr/>
        </p:nvCxnSpPr>
        <p:spPr>
          <a:xfrm>
            <a:off x="6438170" y="2936383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1FAED88-90C7-4453-B1D4-750F00641C11}"/>
              </a:ext>
            </a:extLst>
          </p:cNvPr>
          <p:cNvCxnSpPr>
            <a:cxnSpLocks/>
          </p:cNvCxnSpPr>
          <p:nvPr/>
        </p:nvCxnSpPr>
        <p:spPr>
          <a:xfrm>
            <a:off x="4744688" y="2936383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7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2258C3-2996-4D02-90DA-973621914E02}"/>
              </a:ext>
            </a:extLst>
          </p:cNvPr>
          <p:cNvSpPr txBox="1"/>
          <p:nvPr/>
        </p:nvSpPr>
        <p:spPr>
          <a:xfrm>
            <a:off x="2800350" y="1154569"/>
            <a:ext cx="72580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lang="en-US" sz="4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itchFamily="18" charset="0"/>
              </a:rPr>
              <a:t>dụng</a:t>
            </a:r>
            <a:endParaRPr lang="en-US" sz="4400" b="1" dirty="0">
              <a:solidFill>
                <a:srgbClr val="FFFF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F3CF3D-C35F-43AC-B0A2-4C010FFF3E2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2"/>
            <a:ext cx="1005205" cy="979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05" y="2128263"/>
            <a:ext cx="8914033" cy="2665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205" y="5112327"/>
            <a:ext cx="104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FF00"/>
                </a:solidFill>
                <a:latin typeface="+mj-lt"/>
              </a:rPr>
              <a:t>Quảng Trị có làng Tân Sài, đây là cách nói chơi chữ vì Tân và Sài có nghĩa là củi. Đồng Nai là đất Biên Hòa, là miền trù phú ở trong Nam</a:t>
            </a:r>
            <a:r>
              <a:rPr lang="vi-VN" sz="2400" b="1">
                <a:solidFill>
                  <a:srgbClr val="FFFF00"/>
                </a:solidFill>
                <a:latin typeface="+mj-lt"/>
              </a:rPr>
              <a:t>, </a:t>
            </a:r>
            <a:r>
              <a:rPr lang="vi-VN" sz="2400" b="1" smtClean="0">
                <a:solidFill>
                  <a:srgbClr val="FFFF00"/>
                </a:solidFill>
                <a:latin typeface="+mj-lt"/>
              </a:rPr>
              <a:t>thóc </a:t>
            </a:r>
            <a:r>
              <a:rPr lang="vi-VN" sz="2400" b="1">
                <a:solidFill>
                  <a:srgbClr val="FFFF00"/>
                </a:solidFill>
                <a:latin typeface="+mj-lt"/>
              </a:rPr>
              <a:t>lúa </a:t>
            </a:r>
            <a:r>
              <a:rPr lang="vi-VN" sz="2400" b="1">
                <a:solidFill>
                  <a:srgbClr val="FFFF00"/>
                </a:solidFill>
                <a:latin typeface="+mj-lt"/>
              </a:rPr>
              <a:t>dồi </a:t>
            </a:r>
            <a:r>
              <a:rPr lang="vi-VN" sz="2400" b="1" smtClean="0">
                <a:solidFill>
                  <a:srgbClr val="FFFF00"/>
                </a:solidFill>
                <a:latin typeface="+mj-lt"/>
              </a:rPr>
              <a:t>dào.</a:t>
            </a:r>
            <a:endParaRPr lang="vi-VN" sz="2400" b="1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970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1" y="3332989"/>
            <a:ext cx="8328519" cy="3708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719E1F-400E-4EC6-ABA1-566F86DA7EEC}"/>
              </a:ext>
            </a:extLst>
          </p:cNvPr>
          <p:cNvSpPr/>
          <p:nvPr/>
        </p:nvSpPr>
        <p:spPr>
          <a:xfrm>
            <a:off x="1227616" y="1433810"/>
            <a:ext cx="97367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 CHÀO TẤT CẢ CÁC 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932683-BA51-40C1-A009-B03900BDE145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2"/>
            <a:ext cx="1005205" cy="9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313</Words>
  <Application>Microsoft Office PowerPoint</Application>
  <PresentationFormat>Widescreen</PresentationFormat>
  <Paragraphs>34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mai</dc:creator>
  <cp:lastModifiedBy>MeoMeo</cp:lastModifiedBy>
  <cp:revision>47</cp:revision>
  <dcterms:created xsi:type="dcterms:W3CDTF">2021-09-11T14:36:37Z</dcterms:created>
  <dcterms:modified xsi:type="dcterms:W3CDTF">2021-11-14T15:42:38Z</dcterms:modified>
</cp:coreProperties>
</file>